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Amarante"/>
      <p:regular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292A7F1-B5DC-41BF-81E0-0AC7B058DA14}">
  <a:tblStyle styleId="{A292A7F1-B5DC-41BF-81E0-0AC7B058DA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Amarante-regular.fntdata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feff99b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feff99b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feff99bf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feff99b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bfeff99bf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bfeff99bf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bfeff99bf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bfeff99bf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bfeff99bf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bfeff99bf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youtu.be/sozlex6OGRg?si=Ou8r4Ow2eJMz9w6i" TargetMode="External"/><Relationship Id="rId4" Type="http://schemas.openxmlformats.org/officeDocument/2006/relationships/hyperlink" Target="https://youtu.be/mBO0H1gvz5M?si=8MuZ_LBdr20Xwcj1" TargetMode="External"/><Relationship Id="rId5" Type="http://schemas.openxmlformats.org/officeDocument/2006/relationships/hyperlink" Target="https://youtu.be/gaV7bD0ImPM?si=PDyu-1AGniLxfFlq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marante"/>
                <a:ea typeface="Amarante"/>
                <a:cs typeface="Amarante"/>
                <a:sym typeface="Amarante"/>
              </a:rPr>
              <a:t>Midterm</a:t>
            </a:r>
            <a:endParaRPr>
              <a:latin typeface="Amarante"/>
              <a:ea typeface="Amarante"/>
              <a:cs typeface="Amarante"/>
              <a:sym typeface="Amarante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marante"/>
                <a:ea typeface="Amarante"/>
                <a:cs typeface="Amarante"/>
                <a:sym typeface="Amarante"/>
              </a:rPr>
              <a:t>Waner Li</a:t>
            </a:r>
            <a:endParaRPr>
              <a:latin typeface="Amarante"/>
              <a:ea typeface="Amarante"/>
              <a:cs typeface="Amarante"/>
              <a:sym typeface="Amarant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marante"/>
                <a:ea typeface="Amarante"/>
                <a:cs typeface="Amarante"/>
                <a:sym typeface="Amarante"/>
              </a:rPr>
              <a:t>Project Statement</a:t>
            </a:r>
            <a:endParaRPr>
              <a:latin typeface="Amarante"/>
              <a:ea typeface="Amarante"/>
              <a:cs typeface="Amarante"/>
              <a:sym typeface="Amarante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Amarante"/>
                <a:ea typeface="Amarante"/>
                <a:cs typeface="Amarante"/>
                <a:sym typeface="Amarante"/>
              </a:rPr>
              <a:t>A dreamy outdoor scene with numerous small islands float on the water and </a:t>
            </a:r>
            <a:r>
              <a:rPr lang="en">
                <a:latin typeface="Amarante"/>
                <a:ea typeface="Amarante"/>
                <a:cs typeface="Amarante"/>
                <a:sym typeface="Amarante"/>
              </a:rPr>
              <a:t>surrounded</a:t>
            </a:r>
            <a:r>
              <a:rPr lang="en">
                <a:latin typeface="Amarante"/>
                <a:ea typeface="Amarante"/>
                <a:cs typeface="Amarante"/>
                <a:sym typeface="Amarante"/>
              </a:rPr>
              <a:t> by </a:t>
            </a:r>
            <a:r>
              <a:rPr lang="en">
                <a:latin typeface="Amarante"/>
                <a:ea typeface="Amarante"/>
                <a:cs typeface="Amarante"/>
                <a:sym typeface="Amarante"/>
              </a:rPr>
              <a:t>clouds</a:t>
            </a:r>
            <a:r>
              <a:rPr lang="en">
                <a:latin typeface="Amarante"/>
                <a:ea typeface="Amarante"/>
                <a:cs typeface="Amarante"/>
                <a:sym typeface="Amarante"/>
              </a:rPr>
              <a:t>. These islands are </a:t>
            </a:r>
            <a:r>
              <a:rPr lang="en">
                <a:latin typeface="Amarante"/>
                <a:ea typeface="Amarante"/>
                <a:cs typeface="Amarante"/>
                <a:sym typeface="Amarante"/>
              </a:rPr>
              <a:t>covered</a:t>
            </a:r>
            <a:r>
              <a:rPr lang="en">
                <a:latin typeface="Amarante"/>
                <a:ea typeface="Amarante"/>
                <a:cs typeface="Amarante"/>
                <a:sym typeface="Amarante"/>
              </a:rPr>
              <a:t> with strange but beautiful plants, and peculiar creatures houses scattered across them. Drifting along the river with a swing, one can enjoy the surreal landscapes along the way.</a:t>
            </a:r>
            <a:endParaRPr>
              <a:latin typeface="Amarante"/>
              <a:ea typeface="Amarante"/>
              <a:cs typeface="Amarante"/>
              <a:sym typeface="Amarant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marante"/>
                <a:ea typeface="Amarante"/>
                <a:cs typeface="Amarante"/>
                <a:sym typeface="Amarante"/>
              </a:rPr>
              <a:t>Inspiration and M</a:t>
            </a:r>
            <a:r>
              <a:rPr lang="en">
                <a:latin typeface="Amarante"/>
                <a:ea typeface="Amarante"/>
                <a:cs typeface="Amarante"/>
                <a:sym typeface="Amarante"/>
              </a:rPr>
              <a:t>oodboard</a:t>
            </a:r>
            <a:endParaRPr>
              <a:latin typeface="Amarante"/>
              <a:ea typeface="Amarante"/>
              <a:cs typeface="Amarante"/>
              <a:sym typeface="Amarante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375" y="1017725"/>
            <a:ext cx="5315876" cy="37532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6084800" y="1019725"/>
            <a:ext cx="20844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Amarante"/>
                <a:ea typeface="Amarante"/>
                <a:cs typeface="Amarante"/>
                <a:sym typeface="Amarante"/>
              </a:rPr>
              <a:t>Swing(which can float on the river)</a:t>
            </a:r>
            <a:endParaRPr sz="1800">
              <a:solidFill>
                <a:schemeClr val="dk2"/>
              </a:solidFill>
              <a:latin typeface="Amarante"/>
              <a:ea typeface="Amarante"/>
              <a:cs typeface="Amarante"/>
              <a:sym typeface="Amarante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6084800" y="1815350"/>
            <a:ext cx="20844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Amarante"/>
                <a:ea typeface="Amarante"/>
                <a:cs typeface="Amarante"/>
                <a:sym typeface="Amarante"/>
              </a:rPr>
              <a:t>Weird plants and </a:t>
            </a:r>
            <a:r>
              <a:rPr lang="en" sz="1800">
                <a:solidFill>
                  <a:schemeClr val="dk2"/>
                </a:solidFill>
                <a:latin typeface="Amarante"/>
                <a:ea typeface="Amarante"/>
                <a:cs typeface="Amarante"/>
                <a:sym typeface="Amarante"/>
              </a:rPr>
              <a:t>buildings</a:t>
            </a:r>
            <a:endParaRPr sz="1800">
              <a:solidFill>
                <a:schemeClr val="dk2"/>
              </a:solidFill>
              <a:latin typeface="Amarante"/>
              <a:ea typeface="Amarante"/>
              <a:cs typeface="Amarante"/>
              <a:sym typeface="Amarante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6084800" y="2610975"/>
            <a:ext cx="20844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Amarante"/>
                <a:ea typeface="Amarante"/>
                <a:cs typeface="Amarante"/>
                <a:sym typeface="Amarante"/>
              </a:rPr>
              <a:t>Island on water</a:t>
            </a:r>
            <a:endParaRPr sz="1800">
              <a:solidFill>
                <a:schemeClr val="dk2"/>
              </a:solidFill>
              <a:latin typeface="Amarante"/>
              <a:ea typeface="Amarante"/>
              <a:cs typeface="Amarante"/>
              <a:sym typeface="Amarante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6073600" y="3182475"/>
            <a:ext cx="26670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Amarante"/>
                <a:ea typeface="Amarante"/>
                <a:cs typeface="Amarante"/>
                <a:sym typeface="Amarante"/>
              </a:rPr>
              <a:t>Crystal like material</a:t>
            </a:r>
            <a:endParaRPr sz="1800">
              <a:solidFill>
                <a:schemeClr val="dk2"/>
              </a:solidFill>
              <a:latin typeface="Amarante"/>
              <a:ea typeface="Amarante"/>
              <a:cs typeface="Amarante"/>
              <a:sym typeface="Amarant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marante"/>
                <a:ea typeface="Amarante"/>
                <a:cs typeface="Amarante"/>
                <a:sym typeface="Amarante"/>
              </a:rPr>
              <a:t>Referencing T</a:t>
            </a:r>
            <a:r>
              <a:rPr lang="en">
                <a:latin typeface="Amarante"/>
                <a:ea typeface="Amarante"/>
                <a:cs typeface="Amarante"/>
                <a:sym typeface="Amarante"/>
              </a:rPr>
              <a:t>utorial</a:t>
            </a:r>
            <a:endParaRPr>
              <a:latin typeface="Amarante"/>
              <a:ea typeface="Amarante"/>
              <a:cs typeface="Amarante"/>
              <a:sym typeface="Amarante"/>
            </a:endParaRPr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marante"/>
                <a:ea typeface="Amarante"/>
                <a:cs typeface="Amarante"/>
                <a:sym typeface="Amarante"/>
              </a:rPr>
              <a:t>Water: </a:t>
            </a:r>
            <a:r>
              <a:rPr lang="en" u="sng">
                <a:solidFill>
                  <a:schemeClr val="hlink"/>
                </a:solidFill>
                <a:latin typeface="Amarante"/>
                <a:ea typeface="Amarante"/>
                <a:cs typeface="Amarante"/>
                <a:sym typeface="Amarante"/>
                <a:hlinkClick r:id="rId3"/>
              </a:rPr>
              <a:t>https://youtu.be/sozlex6OGRg?si=Ou8r4Ow2eJMz9w6i</a:t>
            </a:r>
            <a:endParaRPr>
              <a:latin typeface="Amarante"/>
              <a:ea typeface="Amarante"/>
              <a:cs typeface="Amarante"/>
              <a:sym typeface="Amarant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Amarante"/>
                <a:ea typeface="Amarante"/>
                <a:cs typeface="Amarante"/>
                <a:sym typeface="Amarante"/>
              </a:rPr>
              <a:t>Cloud: </a:t>
            </a:r>
            <a:r>
              <a:rPr lang="en" u="sng">
                <a:solidFill>
                  <a:schemeClr val="hlink"/>
                </a:solidFill>
                <a:latin typeface="Amarante"/>
                <a:ea typeface="Amarante"/>
                <a:cs typeface="Amarante"/>
                <a:sym typeface="Amarante"/>
                <a:hlinkClick r:id="rId4"/>
              </a:rPr>
              <a:t>https://youtu.be/mBO0H1gvz5M?si=8MuZ_LBdr20Xwcj1</a:t>
            </a:r>
            <a:endParaRPr>
              <a:latin typeface="Amarante"/>
              <a:ea typeface="Amarante"/>
              <a:cs typeface="Amarante"/>
              <a:sym typeface="Amarant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Amarante"/>
                <a:ea typeface="Amarante"/>
                <a:cs typeface="Amarante"/>
                <a:sym typeface="Amarante"/>
              </a:rPr>
              <a:t>Crystals: </a:t>
            </a:r>
            <a:r>
              <a:rPr lang="en" u="sng">
                <a:solidFill>
                  <a:schemeClr val="hlink"/>
                </a:solidFill>
                <a:latin typeface="Amarante"/>
                <a:ea typeface="Amarante"/>
                <a:cs typeface="Amarante"/>
                <a:sym typeface="Amarante"/>
                <a:hlinkClick r:id="rId5"/>
              </a:rPr>
              <a:t>https://youtu.be/gaV7bD0ImPM?si=PDyu-1AGniLxfFlq</a:t>
            </a:r>
            <a:endParaRPr>
              <a:latin typeface="Amarante"/>
              <a:ea typeface="Amarante"/>
              <a:cs typeface="Amarante"/>
              <a:sym typeface="Amarante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Amarante"/>
              <a:ea typeface="Amarante"/>
              <a:cs typeface="Amarante"/>
              <a:sym typeface="Amarant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marante"/>
                <a:ea typeface="Amarante"/>
                <a:cs typeface="Amarante"/>
                <a:sym typeface="Amarante"/>
              </a:rPr>
              <a:t>Technical Workflow &amp; Timeline</a:t>
            </a:r>
            <a:endParaRPr>
              <a:latin typeface="Amarante"/>
              <a:ea typeface="Amarante"/>
              <a:cs typeface="Amarante"/>
              <a:sym typeface="Amarante"/>
            </a:endParaRPr>
          </a:p>
        </p:txBody>
      </p:sp>
      <p:graphicFrame>
        <p:nvGraphicFramePr>
          <p:cNvPr id="83" name="Google Shape;83;p17"/>
          <p:cNvGraphicFramePr/>
          <p:nvPr/>
        </p:nvGraphicFramePr>
        <p:xfrm>
          <a:off x="633000" y="1136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{A292A7F1-B5DC-41BF-81E0-0AC7B058DA14}</a:tableStyleId>
              </a:tblPr>
              <a:tblGrid>
                <a:gridCol w="3619500"/>
                <a:gridCol w="3619500"/>
              </a:tblGrid>
              <a:tr h="400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Modeling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2/29-3/10</a:t>
                      </a:r>
                      <a:endParaRPr>
                        <a:latin typeface="Amarante"/>
                        <a:ea typeface="Amarante"/>
                        <a:cs typeface="Amarante"/>
                        <a:sym typeface="Amarante"/>
                      </a:endParaRPr>
                    </a:p>
                  </a:txBody>
                  <a:tcPr marT="91425" marB="91425" marR="91425" marL="91425"/>
                </a:tc>
              </a:tr>
              <a:tr h="400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Texturing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3/10-3/13</a:t>
                      </a:r>
                      <a:endParaRPr>
                        <a:latin typeface="Amarante"/>
                        <a:ea typeface="Amarante"/>
                        <a:cs typeface="Amarante"/>
                        <a:sym typeface="Amarante"/>
                      </a:endParaRPr>
                    </a:p>
                  </a:txBody>
                  <a:tcPr marT="91425" marB="91425" marR="91425" marL="91425"/>
                </a:tc>
              </a:tr>
              <a:tr h="400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Layout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3/13-3/15</a:t>
                      </a:r>
                      <a:endParaRPr>
                        <a:latin typeface="Amarante"/>
                        <a:ea typeface="Amarante"/>
                        <a:cs typeface="Amarante"/>
                        <a:sym typeface="Amarante"/>
                      </a:endParaRPr>
                    </a:p>
                  </a:txBody>
                  <a:tcPr marT="91425" marB="91425" marR="91425" marL="91425"/>
                </a:tc>
              </a:tr>
              <a:tr h="400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Lighting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3/15-3/17</a:t>
                      </a:r>
                      <a:endParaRPr>
                        <a:latin typeface="Amarante"/>
                        <a:ea typeface="Amarante"/>
                        <a:cs typeface="Amarante"/>
                        <a:sym typeface="Amarante"/>
                      </a:endParaRPr>
                    </a:p>
                  </a:txBody>
                  <a:tcPr marT="91425" marB="91425" marR="91425" marL="91425"/>
                </a:tc>
              </a:tr>
              <a:tr h="400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Animation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3/17-3/18</a:t>
                      </a:r>
                      <a:endParaRPr>
                        <a:latin typeface="Amarante"/>
                        <a:ea typeface="Amarante"/>
                        <a:cs typeface="Amarante"/>
                        <a:sym typeface="Amarante"/>
                      </a:endParaRPr>
                    </a:p>
                  </a:txBody>
                  <a:tcPr marT="91425" marB="91425" marR="91425" marL="91425"/>
                </a:tc>
              </a:tr>
              <a:tr h="400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2"/>
                          </a:solidFill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Rendering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marante"/>
                          <a:ea typeface="Amarante"/>
                          <a:cs typeface="Amarante"/>
                          <a:sym typeface="Amarante"/>
                        </a:rPr>
                        <a:t>3/18-3/19</a:t>
                      </a:r>
                      <a:endParaRPr>
                        <a:latin typeface="Amarante"/>
                        <a:ea typeface="Amarante"/>
                        <a:cs typeface="Amarante"/>
                        <a:sym typeface="Amarante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marante"/>
                <a:ea typeface="Amarante"/>
                <a:cs typeface="Amarante"/>
                <a:sym typeface="Amarante"/>
              </a:rPr>
              <a:t>Progress So Far</a:t>
            </a:r>
            <a:endParaRPr>
              <a:latin typeface="Amarante"/>
              <a:ea typeface="Amarante"/>
              <a:cs typeface="Amarante"/>
              <a:sym typeface="Amarante"/>
            </a:endParaRPr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5697" y="1017725"/>
            <a:ext cx="6592598" cy="372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